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37"/>
  </p:notesMasterIdLst>
  <p:sldIdLst>
    <p:sldId id="256" r:id="rId3"/>
    <p:sldId id="257" r:id="rId4"/>
    <p:sldId id="258" r:id="rId5"/>
    <p:sldId id="260" r:id="rId6"/>
    <p:sldId id="261" r:id="rId7"/>
    <p:sldId id="262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9" r:id="rId32"/>
    <p:sldId id="285" r:id="rId33"/>
    <p:sldId id="286" r:id="rId34"/>
    <p:sldId id="287" r:id="rId35"/>
    <p:sldId id="288" r:id="rId36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780" autoAdjust="0"/>
  </p:normalViewPr>
  <p:slideViewPr>
    <p:cSldViewPr snapToGrid="0" snapToObjects="1">
      <p:cViewPr varScale="1">
        <p:scale>
          <a:sx n="78" d="100"/>
          <a:sy n="78" d="100"/>
        </p:scale>
        <p:origin x="-128" y="-47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9B607-31DA-CC49-A1A5-8FA40D80BA72}" type="datetimeFigureOut">
              <a:rPr lang="en-US" smtClean="0"/>
              <a:t>6/2/15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CD37D-8DC8-DA40-BDAC-1220756080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48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CD37D-8DC8-DA40-BDAC-1220756080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321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98840"/>
      </p:ext>
    </p:extLst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14579"/>
      </p:ext>
    </p:extLst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104337"/>
      </p:ext>
    </p:extLst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91553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>
                <a:solidFill>
                  <a:srgbClr val="010001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715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1pPr>
            <a:lvl2pPr marL="850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2pPr>
            <a:lvl3pPr marL="1231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3pPr>
            <a:lvl4pPr marL="1612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4pPr>
            <a:lvl5pPr marL="1993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353474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0644266"/>
      </p:ext>
    </p:extLst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44578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7886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16442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0365656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0111018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50985"/>
      </p:ext>
    </p:extLst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Lucida Grand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209950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258736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39713"/>
            <a:ext cx="2616200" cy="830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39713"/>
            <a:ext cx="7696200" cy="830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467000"/>
      </p:ext>
    </p:extLst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0784853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95596"/>
      </p:ext>
    </p:extLst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28689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420126"/>
      </p:ext>
    </p:extLst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582696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4290230"/>
      </p:ext>
    </p:extLst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3735460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xmlns:p14="http://schemas.microsoft.com/office/powerpoint/2010/main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66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16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Waste Generation and Waste Disposal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35000" y="8686800"/>
            <a:ext cx="11455400" cy="840432"/>
            <a:chOff x="558800" y="8686800"/>
            <a:chExt cx="11455400" cy="840432"/>
          </a:xfrm>
        </p:grpSpPr>
        <p:sp>
          <p:nvSpPr>
            <p:cNvPr id="6" name="TextBox 5"/>
            <p:cNvSpPr txBox="1"/>
            <p:nvPr/>
          </p:nvSpPr>
          <p:spPr>
            <a:xfrm>
              <a:off x="558800" y="8686800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Friedland</a:t>
              </a:r>
              <a:r>
                <a:rPr lang="en-US" dirty="0">
                  <a:solidFill>
                    <a:schemeClr val="bg1"/>
                  </a:solidFill>
                </a:rPr>
                <a:t> and </a:t>
              </a:r>
              <a:r>
                <a:rPr lang="en-US" dirty="0" err="1">
                  <a:solidFill>
                    <a:schemeClr val="bg1"/>
                  </a:solidFill>
                </a:rPr>
                <a:t>Relyea</a:t>
              </a:r>
              <a:r>
                <a:rPr lang="en-US" dirty="0">
                  <a:solidFill>
                    <a:schemeClr val="bg1"/>
                  </a:solidFill>
                </a:rPr>
                <a:t> Environmental Science for AP</a:t>
              </a:r>
              <a:r>
                <a:rPr lang="en-US" baseline="30000" dirty="0">
                  <a:solidFill>
                    <a:schemeClr val="bg1"/>
                  </a:solidFill>
                </a:rPr>
                <a:t>®</a:t>
              </a:r>
              <a:r>
                <a:rPr lang="en-US" dirty="0">
                  <a:solidFill>
                    <a:schemeClr val="bg1"/>
                  </a:solidFill>
                </a:rPr>
                <a:t>, second edition </a:t>
              </a:r>
              <a:endParaRPr lang="en-US" dirty="0" smtClean="0">
                <a:solidFill>
                  <a:schemeClr val="bg1"/>
                </a:solidFill>
              </a:endParaRPr>
            </a:p>
            <a:p>
              <a:r>
                <a:rPr lang="en-US" dirty="0" smtClean="0">
                  <a:solidFill>
                    <a:schemeClr val="bg1"/>
                  </a:solidFill>
                </a:rPr>
                <a:t>© 2015 </a:t>
              </a:r>
              <a:r>
                <a:rPr lang="en-US" dirty="0">
                  <a:solidFill>
                    <a:schemeClr val="bg1"/>
                  </a:solidFill>
                </a:rPr>
                <a:t>W.H. Freeman and Company/BFW 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235200" y="9296400"/>
              <a:ext cx="9779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AP</a:t>
              </a:r>
              <a:r>
                <a:rPr lang="en-US" sz="900" baseline="30000" dirty="0">
                  <a:solidFill>
                    <a:schemeClr val="bg1"/>
                  </a:solidFill>
                </a:rPr>
                <a:t>® </a:t>
              </a:r>
              <a:r>
                <a:rPr lang="en-US" sz="900" dirty="0">
                  <a:solidFill>
                    <a:schemeClr val="bg1"/>
                  </a:solidFill>
                </a:rPr>
                <a:t>is a trademark registered and/or owned by the College </a:t>
              </a:r>
              <a:r>
                <a:rPr lang="en-US" sz="900" dirty="0" smtClean="0">
                  <a:solidFill>
                    <a:schemeClr val="bg1"/>
                  </a:solidFill>
                </a:rPr>
                <a:t>Board</a:t>
              </a:r>
              <a:r>
                <a:rPr lang="en-US" sz="900" baseline="30000" dirty="0">
                  <a:solidFill>
                    <a:schemeClr val="bg1"/>
                  </a:solidFill>
                </a:rPr>
                <a:t>®</a:t>
              </a:r>
              <a:r>
                <a:rPr lang="en-US" sz="900" dirty="0" smtClean="0">
                  <a:solidFill>
                    <a:schemeClr val="bg1"/>
                  </a:solidFill>
                </a:rPr>
                <a:t>, </a:t>
              </a:r>
              <a:r>
                <a:rPr lang="en-US" sz="900" dirty="0">
                  <a:solidFill>
                    <a:schemeClr val="bg1"/>
                  </a:solidFill>
                </a:rPr>
                <a:t>which was not involved in the production of, and does not endorse, this product.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25798"/>
      </p:ext>
    </p:extLst>
  </p:cSld>
  <p:clrMapOvr>
    <a:masterClrMapping/>
  </p:clrMapOvr>
  <p:transition xmlns:p14="http://schemas.microsoft.com/office/powerpoint/2010/main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three </a:t>
            </a:r>
            <a:r>
              <a:rPr lang="en-US" dirty="0" err="1"/>
              <a:t>Rs</a:t>
            </a:r>
            <a:r>
              <a:rPr lang="en-US" dirty="0"/>
              <a:t> divert materials from the waste stream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Reduce, reuse, recycle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popular </a:t>
            </a:r>
            <a:r>
              <a:rPr lang="en-US" dirty="0" smtClean="0"/>
              <a:t>phrase promoting </a:t>
            </a:r>
            <a:r>
              <a:rPr lang="en-US" dirty="0"/>
              <a:t>the idea of diverting materials from </a:t>
            </a:r>
            <a:r>
              <a:rPr lang="en-US" dirty="0" smtClean="0"/>
              <a:t>the waste </a:t>
            </a:r>
            <a:r>
              <a:rPr lang="en-US" dirty="0"/>
              <a:t>stream. </a:t>
            </a:r>
            <a:r>
              <a:rPr lang="en-US" i="1" dirty="0"/>
              <a:t>Also known as</a:t>
            </a:r>
            <a:r>
              <a:rPr lang="en-US" dirty="0"/>
              <a:t> </a:t>
            </a:r>
            <a:r>
              <a:rPr lang="en-US" b="1" dirty="0"/>
              <a:t>the three </a:t>
            </a:r>
            <a:r>
              <a:rPr lang="en-US" b="1" dirty="0" err="1"/>
              <a:t>Rs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2219341"/>
      </p:ext>
    </p:extLst>
  </p:cSld>
  <p:clrMapOvr>
    <a:masterClrMapping/>
  </p:clrMapOvr>
  <p:transition xmlns:p14="http://schemas.microsoft.com/office/powerpoint/2010/main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1513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Reduce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3200" dirty="0"/>
              <a:t>Reduce is the first choice among the three </a:t>
            </a:r>
            <a:r>
              <a:rPr lang="en-US" sz="3200" dirty="0" err="1"/>
              <a:t>Rs</a:t>
            </a:r>
            <a:r>
              <a:rPr lang="en-US" sz="3200" dirty="0"/>
              <a:t> because reducing inputs is the optimal way to achieve a reduction in solid waste generation.</a:t>
            </a:r>
            <a:r>
              <a:rPr lang="en-US" sz="3200" b="1" dirty="0"/>
              <a:t> </a:t>
            </a:r>
            <a:endParaRPr lang="en-US" sz="3200" dirty="0"/>
          </a:p>
          <a:p>
            <a:r>
              <a:rPr lang="en-US" sz="3200" b="1" dirty="0"/>
              <a:t>Source reduction </a:t>
            </a:r>
            <a:r>
              <a:rPr lang="en-US" sz="3200" b="1" dirty="0" smtClean="0"/>
              <a:t> </a:t>
            </a:r>
            <a:r>
              <a:rPr lang="en-US" sz="3200" dirty="0" smtClean="0"/>
              <a:t>An </a:t>
            </a:r>
            <a:r>
              <a:rPr lang="en-US" sz="3200" dirty="0"/>
              <a:t>approach to </a:t>
            </a:r>
            <a:r>
              <a:rPr lang="en-US" sz="3200" dirty="0" smtClean="0"/>
              <a:t>waste management </a:t>
            </a:r>
            <a:r>
              <a:rPr lang="en-US" sz="3200" dirty="0"/>
              <a:t>that seeks to cut waste by </a:t>
            </a:r>
            <a:r>
              <a:rPr lang="en-US" sz="3200" dirty="0" smtClean="0"/>
              <a:t>reducing the </a:t>
            </a:r>
            <a:r>
              <a:rPr lang="en-US" sz="3200" dirty="0"/>
              <a:t>use of potential waste materials in the </a:t>
            </a:r>
            <a:r>
              <a:rPr lang="en-US" sz="3200" dirty="0" smtClean="0"/>
              <a:t>early stages </a:t>
            </a:r>
            <a:r>
              <a:rPr lang="en-US" sz="3200" dirty="0"/>
              <a:t>of design and manufacture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Source reduction can also increase energy efficiency; manufacturing produces less waste and can minimize disposal processes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Source reduction may also involve substituting less toxic materials or products.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13319720"/>
      </p:ext>
    </p:extLst>
  </p:cSld>
  <p:clrMapOvr>
    <a:masterClrMapping/>
  </p:clrMapOvr>
  <p:transition xmlns:p14="http://schemas.microsoft.com/office/powerpoint/2010/main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Reuse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Reuse</a:t>
            </a:r>
            <a:r>
              <a:rPr lang="en-US" dirty="0"/>
              <a:t> </a:t>
            </a:r>
            <a:r>
              <a:rPr lang="en-US" dirty="0" smtClean="0"/>
              <a:t> Using </a:t>
            </a:r>
            <a:r>
              <a:rPr lang="en-US" dirty="0"/>
              <a:t>a product or material that </a:t>
            </a:r>
            <a:r>
              <a:rPr lang="en-US" dirty="0" smtClean="0"/>
              <a:t>was  intended </a:t>
            </a:r>
            <a:r>
              <a:rPr lang="en-US" dirty="0"/>
              <a:t>to be discarded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Optimally, no additional energy or resources are needed for the object to be reused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Energy may be required to prepare or transport an object for reuse by someone other than the original user.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423254"/>
      </p:ext>
    </p:extLst>
  </p:cSld>
  <p:clrMapOvr>
    <a:masterClrMapping/>
  </p:clrMapOvr>
  <p:transition xmlns:p14="http://schemas.microsoft.com/office/powerpoint/2010/main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Recycle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Recycling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process by which </a:t>
            </a:r>
            <a:r>
              <a:rPr lang="en-US" dirty="0" smtClean="0"/>
              <a:t>materials destined </a:t>
            </a:r>
            <a:r>
              <a:rPr lang="en-US" dirty="0"/>
              <a:t>to become municipal solid waste (MSW</a:t>
            </a:r>
            <a:r>
              <a:rPr lang="en-US" dirty="0" smtClean="0"/>
              <a:t>) are </a:t>
            </a:r>
            <a:r>
              <a:rPr lang="en-US" dirty="0"/>
              <a:t>collected and converted into raw material </a:t>
            </a:r>
            <a:r>
              <a:rPr lang="en-US" dirty="0" smtClean="0"/>
              <a:t>that is </a:t>
            </a:r>
            <a:r>
              <a:rPr lang="en-US" dirty="0"/>
              <a:t>then used to produce new objects</a:t>
            </a:r>
            <a:r>
              <a:rPr lang="en-US" dirty="0" smtClean="0"/>
              <a:t>.</a:t>
            </a:r>
          </a:p>
          <a:p>
            <a:r>
              <a:rPr lang="en-US" b="1" dirty="0"/>
              <a:t>Closed-loop recycling </a:t>
            </a:r>
            <a:r>
              <a:rPr lang="en-US" b="1" dirty="0" smtClean="0"/>
              <a:t> </a:t>
            </a:r>
            <a:r>
              <a:rPr lang="en-US" dirty="0" smtClean="0"/>
              <a:t>Recycling </a:t>
            </a:r>
            <a:r>
              <a:rPr lang="en-US" dirty="0"/>
              <a:t>a product </a:t>
            </a:r>
            <a:r>
              <a:rPr lang="en-US" dirty="0" smtClean="0"/>
              <a:t>into the </a:t>
            </a:r>
            <a:r>
              <a:rPr lang="en-US" dirty="0"/>
              <a:t>same product.</a:t>
            </a:r>
          </a:p>
          <a:p>
            <a:r>
              <a:rPr lang="en-US" b="1" dirty="0"/>
              <a:t>Open-loop recycling </a:t>
            </a:r>
            <a:r>
              <a:rPr lang="en-US" b="1" dirty="0" smtClean="0"/>
              <a:t> </a:t>
            </a:r>
            <a:r>
              <a:rPr lang="en-US" dirty="0" smtClean="0"/>
              <a:t>Recycling </a:t>
            </a:r>
            <a:r>
              <a:rPr lang="en-US" dirty="0"/>
              <a:t>one product </a:t>
            </a:r>
            <a:r>
              <a:rPr lang="en-US" dirty="0" smtClean="0"/>
              <a:t>into a </a:t>
            </a:r>
            <a:r>
              <a:rPr lang="en-US" dirty="0"/>
              <a:t>different </a:t>
            </a:r>
            <a:r>
              <a:rPr lang="en-US" dirty="0" smtClean="0"/>
              <a:t>product.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973049"/>
      </p:ext>
    </p:extLst>
  </p:cSld>
  <p:clrMapOvr>
    <a:masterClrMapping/>
  </p:clrMapOvr>
  <p:transition xmlns:p14="http://schemas.microsoft.com/office/powerpoint/2010/main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Recycle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147752"/>
            <a:ext cx="6110030" cy="76058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12592" y="2906243"/>
            <a:ext cx="44522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Closed- and open-loop recycling.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In closed-loop recycling, a discarded carpet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can be recycled into a new carpet, although some additional energy and raw material are needed. (b) In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open-loop recycling, a material such as a beverage container is used once and then recycled into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something else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such as a fleece jacket.</a:t>
            </a:r>
          </a:p>
        </p:txBody>
      </p:sp>
    </p:spTree>
    <p:extLst>
      <p:ext uri="{BB962C8B-B14F-4D97-AF65-F5344CB8AC3E}">
        <p14:creationId xmlns:p14="http://schemas.microsoft.com/office/powerpoint/2010/main" val="1739083290"/>
      </p:ext>
    </p:extLst>
  </p:cSld>
  <p:clrMapOvr>
    <a:masterClrMapping/>
  </p:clrMapOvr>
  <p:transition xmlns:p14="http://schemas.microsoft.com/office/powerpoint/2010/main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94527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Recycle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69226"/>
            <a:ext cx="8839739" cy="646810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6972" y="8402035"/>
            <a:ext cx="13067463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Total weight of municipal solid waste recycled and percent of MSW recycled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in the United States over time.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Both the total weight of MSW that is recycled and the percentage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MSW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is recycled have increased over time.</a:t>
            </a:r>
          </a:p>
        </p:txBody>
      </p:sp>
    </p:spTree>
    <p:extLst>
      <p:ext uri="{BB962C8B-B14F-4D97-AF65-F5344CB8AC3E}">
        <p14:creationId xmlns:p14="http://schemas.microsoft.com/office/powerpoint/2010/main" val="353891894"/>
      </p:ext>
    </p:extLst>
  </p:cSld>
  <p:clrMapOvr>
    <a:masterClrMapping/>
  </p:clrMapOvr>
  <p:transition xmlns:p14="http://schemas.microsoft.com/office/powerpoint/2010/main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Composting is becoming more popular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471596"/>
            <a:ext cx="10464800" cy="5840413"/>
          </a:xfrm>
        </p:spPr>
        <p:txBody>
          <a:bodyPr/>
          <a:lstStyle/>
          <a:p>
            <a:pPr lvl="0"/>
            <a:r>
              <a:rPr lang="en-US" sz="3200" dirty="0"/>
              <a:t>Organic materials such as food and yard waste that end up in landfills are unstable; the absence of oxygen in landfills causes organic material to decompose anaerobically, which produces methane gas.</a:t>
            </a:r>
          </a:p>
          <a:p>
            <a:r>
              <a:rPr lang="en-US" sz="3200" b="1" dirty="0"/>
              <a:t>Composting</a:t>
            </a:r>
            <a:r>
              <a:rPr lang="en-US" sz="3200" dirty="0"/>
              <a:t> </a:t>
            </a:r>
            <a:r>
              <a:rPr lang="en-US" sz="3200" dirty="0" smtClean="0"/>
              <a:t> Creation </a:t>
            </a:r>
            <a:r>
              <a:rPr lang="en-US" sz="3200" dirty="0"/>
              <a:t>of organic matter (humus</a:t>
            </a:r>
            <a:r>
              <a:rPr lang="en-US" sz="3200" dirty="0" smtClean="0"/>
              <a:t>) by </a:t>
            </a:r>
            <a:r>
              <a:rPr lang="en-US" sz="3200" dirty="0"/>
              <a:t>decomposition under controlled conditions </a:t>
            </a:r>
            <a:r>
              <a:rPr lang="en-US" sz="3200" dirty="0" smtClean="0"/>
              <a:t>to produce </a:t>
            </a:r>
            <a:r>
              <a:rPr lang="en-US" sz="3200" dirty="0"/>
              <a:t>an organic-rich material that </a:t>
            </a:r>
            <a:r>
              <a:rPr lang="en-US" sz="3200" dirty="0" smtClean="0"/>
              <a:t>enhances soil </a:t>
            </a:r>
            <a:r>
              <a:rPr lang="en-US" sz="3200" dirty="0"/>
              <a:t>structure, </a:t>
            </a:r>
            <a:r>
              <a:rPr lang="en-US" sz="3200" dirty="0" err="1"/>
              <a:t>cation</a:t>
            </a:r>
            <a:r>
              <a:rPr lang="en-US" sz="3200" dirty="0"/>
              <a:t> exchange capacity, </a:t>
            </a:r>
            <a:r>
              <a:rPr lang="en-US" sz="3200" dirty="0" smtClean="0"/>
              <a:t>and fertility.</a:t>
            </a:r>
          </a:p>
          <a:p>
            <a:pPr lvl="0"/>
            <a:r>
              <a:rPr lang="en-US" sz="3200" dirty="0"/>
              <a:t>Materials suitable for compositing include vegetables and vegetable by-products, animal manure, yard wastes, and paper fiber not destined for recycling.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3807067"/>
      </p:ext>
    </p:extLst>
  </p:cSld>
  <p:clrMapOvr>
    <a:masterClrMapping/>
  </p:clrMapOvr>
  <p:transition xmlns:p14="http://schemas.microsoft.com/office/powerpoint/2010/main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Composting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355442"/>
            <a:ext cx="9307627" cy="681045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95569" y="8165900"/>
            <a:ext cx="116209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municipal composting facility.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typical facility collects almost 100,000 metric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tons of food scraps and paper per year and turns it into usable compost. Most facilities have some kind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of mechanized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system to allow mixing and aeration of the organic material, which speeds conversion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 compost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98841132"/>
      </p:ext>
    </p:extLst>
  </p:cSld>
  <p:clrMapOvr>
    <a:masterClrMapping/>
  </p:clrMapOvr>
  <p:transition xmlns:p14="http://schemas.microsoft.com/office/powerpoint/2010/main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53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Landfills </a:t>
            </a:r>
            <a:r>
              <a:rPr lang="en-US" dirty="0"/>
              <a:t>and Incineration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043" y="2705100"/>
            <a:ext cx="10823757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describe </a:t>
            </a:r>
            <a:r>
              <a:rPr lang="en-US" dirty="0"/>
              <a:t>the goals and function of a solid waste landfill.</a:t>
            </a:r>
          </a:p>
          <a:p>
            <a:r>
              <a:rPr lang="en-US" dirty="0" smtClean="0"/>
              <a:t>explain </a:t>
            </a:r>
            <a:r>
              <a:rPr lang="en-US" dirty="0"/>
              <a:t>the design and purpose of a solid waste incinerator.</a:t>
            </a:r>
          </a:p>
        </p:txBody>
      </p:sp>
    </p:spTree>
    <p:extLst>
      <p:ext uri="{BB962C8B-B14F-4D97-AF65-F5344CB8AC3E}">
        <p14:creationId xmlns:p14="http://schemas.microsoft.com/office/powerpoint/2010/main" val="1203716739"/>
      </p:ext>
    </p:extLst>
  </p:cSld>
  <p:clrMapOvr>
    <a:masterClrMapping/>
  </p:clrMapOvr>
  <p:transition xmlns:p14="http://schemas.microsoft.com/office/powerpoint/2010/main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Landfills are the primary destination for MSW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2105725"/>
            <a:ext cx="8338670" cy="66179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8723721"/>
            <a:ext cx="9498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fate of municipal solid waste in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the United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States.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majority of MSW is disposed of in landfills.</a:t>
            </a:r>
          </a:p>
        </p:txBody>
      </p:sp>
    </p:spTree>
    <p:extLst>
      <p:ext uri="{BB962C8B-B14F-4D97-AF65-F5344CB8AC3E}">
        <p14:creationId xmlns:p14="http://schemas.microsoft.com/office/powerpoint/2010/main" val="3557436156"/>
      </p:ext>
    </p:extLst>
  </p:cSld>
  <p:clrMapOvr>
    <a:masterClrMapping/>
  </p:clrMapOvr>
  <p:transition xmlns:p14="http://schemas.microsoft.com/office/powerpoint/2010/main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51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Only </a:t>
            </a:r>
            <a:r>
              <a:rPr lang="en-US" dirty="0"/>
              <a:t>Humans Generate Waste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025" y="2705100"/>
            <a:ext cx="10892775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why we generate waste and describe recent waste disposal trends.</a:t>
            </a:r>
          </a:p>
          <a:p>
            <a:r>
              <a:rPr lang="en-US" dirty="0" smtClean="0"/>
              <a:t>describe </a:t>
            </a:r>
            <a:r>
              <a:rPr lang="en-US" dirty="0"/>
              <a:t>the content of the solid waste stream in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664713093"/>
      </p:ext>
    </p:extLst>
  </p:cSld>
  <p:clrMapOvr>
    <a:masterClrMapping/>
  </p:clrMapOvr>
  <p:transition xmlns:p14="http://schemas.microsoft.com/office/powerpoint/2010/main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Landfill Basics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Leachate</a:t>
            </a:r>
            <a:r>
              <a:rPr lang="en-US" dirty="0"/>
              <a:t> </a:t>
            </a:r>
            <a:r>
              <a:rPr lang="en-US" dirty="0" smtClean="0"/>
              <a:t> Liquid </a:t>
            </a:r>
            <a:r>
              <a:rPr lang="en-US" dirty="0"/>
              <a:t>that contains elevated levels </a:t>
            </a:r>
            <a:r>
              <a:rPr lang="en-US" dirty="0" smtClean="0"/>
              <a:t>of pollutants </a:t>
            </a:r>
            <a:r>
              <a:rPr lang="en-US" dirty="0"/>
              <a:t>as a result of having passed </a:t>
            </a:r>
            <a:r>
              <a:rPr lang="en-US" dirty="0" smtClean="0"/>
              <a:t>through municipal </a:t>
            </a:r>
            <a:r>
              <a:rPr lang="en-US" dirty="0"/>
              <a:t>solid waste (MSW) or contaminated soil</a:t>
            </a:r>
            <a:r>
              <a:rPr lang="en-US" dirty="0" smtClean="0"/>
              <a:t>.</a:t>
            </a:r>
          </a:p>
          <a:p>
            <a:r>
              <a:rPr lang="en-US" b="1" dirty="0"/>
              <a:t>Sanitary landfill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engineered ground </a:t>
            </a:r>
            <a:r>
              <a:rPr lang="en-US" dirty="0" smtClean="0"/>
              <a:t>facility designed </a:t>
            </a:r>
            <a:r>
              <a:rPr lang="en-US" dirty="0"/>
              <a:t>to hold municipal solid waste (MSW</a:t>
            </a:r>
            <a:r>
              <a:rPr lang="en-US" dirty="0" smtClean="0"/>
              <a:t>) with </a:t>
            </a:r>
            <a:r>
              <a:rPr lang="en-US" dirty="0"/>
              <a:t>as little </a:t>
            </a:r>
            <a:r>
              <a:rPr lang="en-US" dirty="0" smtClean="0"/>
              <a:t>contamination </a:t>
            </a:r>
            <a:r>
              <a:rPr lang="en-US" dirty="0"/>
              <a:t>of the </a:t>
            </a:r>
            <a:r>
              <a:rPr lang="en-US" dirty="0" smtClean="0"/>
              <a:t>surrounding environment </a:t>
            </a:r>
            <a:r>
              <a:rPr lang="en-US" dirty="0"/>
              <a:t>as possible</a:t>
            </a:r>
            <a:r>
              <a:rPr lang="en-US" dirty="0" smtClean="0"/>
              <a:t>.</a:t>
            </a:r>
          </a:p>
          <a:p>
            <a:r>
              <a:rPr lang="en-US" b="1" dirty="0"/>
              <a:t>Tipping fee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fee charged for disposing </a:t>
            </a:r>
            <a:r>
              <a:rPr lang="en-US" dirty="0" smtClean="0"/>
              <a:t>of material </a:t>
            </a:r>
            <a:r>
              <a:rPr lang="en-US" dirty="0"/>
              <a:t>in a landfill or incinerator.</a:t>
            </a:r>
          </a:p>
        </p:txBody>
      </p:sp>
    </p:spTree>
    <p:extLst>
      <p:ext uri="{BB962C8B-B14F-4D97-AF65-F5344CB8AC3E}">
        <p14:creationId xmlns:p14="http://schemas.microsoft.com/office/powerpoint/2010/main" val="3575271892"/>
      </p:ext>
    </p:extLst>
  </p:cSld>
  <p:clrMapOvr>
    <a:masterClrMapping/>
  </p:clrMapOvr>
  <p:transition xmlns:p14="http://schemas.microsoft.com/office/powerpoint/2010/main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1151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Landfill Basics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01678"/>
            <a:ext cx="8331044" cy="60958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6971" y="7697564"/>
            <a:ext cx="124658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modern sanitary landfill.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landfill constructed today has many features to keep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components of the solid waste from entering the soil, water table, or nearby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streams. </a:t>
            </a: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Some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most important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environmental features are the clay liner, the leachate collection system, the cap—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which prevents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additional water from entering the landfill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—</a:t>
            </a:r>
          </a:p>
          <a:p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if present, the methane extraction system.</a:t>
            </a:r>
          </a:p>
        </p:txBody>
      </p:sp>
    </p:spTree>
    <p:extLst>
      <p:ext uri="{BB962C8B-B14F-4D97-AF65-F5344CB8AC3E}">
        <p14:creationId xmlns:p14="http://schemas.microsoft.com/office/powerpoint/2010/main" val="2302198730"/>
      </p:ext>
    </p:extLst>
  </p:cSld>
  <p:clrMapOvr>
    <a:masterClrMapping/>
  </p:clrMapOvr>
  <p:transition xmlns:p14="http://schemas.microsoft.com/office/powerpoint/2010/main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8972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Choosing a Site for a Sanitary Landfill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88933"/>
            <a:ext cx="10464800" cy="5840413"/>
          </a:xfrm>
        </p:spPr>
        <p:txBody>
          <a:bodyPr/>
          <a:lstStyle/>
          <a:p>
            <a:r>
              <a:rPr lang="en-US" sz="3200" b="1" dirty="0"/>
              <a:t>Siting</a:t>
            </a:r>
            <a:r>
              <a:rPr lang="en-US" sz="3200" dirty="0"/>
              <a:t> </a:t>
            </a:r>
            <a:r>
              <a:rPr lang="en-US" sz="3200" dirty="0" smtClean="0"/>
              <a:t> The </a:t>
            </a:r>
            <a:r>
              <a:rPr lang="en-US" sz="3200" dirty="0"/>
              <a:t>designation of a landfill location</a:t>
            </a:r>
            <a:r>
              <a:rPr lang="en-US" sz="3200" dirty="0" smtClean="0"/>
              <a:t>, typically </a:t>
            </a:r>
            <a:r>
              <a:rPr lang="en-US" sz="3200" dirty="0"/>
              <a:t>through a regulatory process </a:t>
            </a:r>
            <a:r>
              <a:rPr lang="en-US" sz="3200" dirty="0" smtClean="0"/>
              <a:t>involving studies</a:t>
            </a:r>
            <a:r>
              <a:rPr lang="en-US" sz="3200" dirty="0"/>
              <a:t>, written reports, and public hearings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Landfill siting has been the source of considerable environmental injustice. People with financial resources or political influence often adopt a “not-in-my-backyard,” or NIMBY, attitude about landfill sites. </a:t>
            </a:r>
          </a:p>
          <a:p>
            <a:pPr lvl="0"/>
            <a:r>
              <a:rPr lang="en-US" sz="3200" dirty="0"/>
              <a:t>A site may be chosen not because it meets the safety criteria better than other options but because its neighbors lack the resources to mount an effective opposition</a:t>
            </a:r>
            <a:r>
              <a:rPr lang="en-US" sz="3200" dirty="0" smtClean="0"/>
              <a:t>.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78456354"/>
      </p:ext>
    </p:extLst>
  </p:cSld>
  <p:clrMapOvr>
    <a:masterClrMapping/>
  </p:clrMapOvr>
  <p:transition xmlns:p14="http://schemas.microsoft.com/office/powerpoint/2010/main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78089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Environmental Consequences of Landfills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72220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 </a:t>
            </a:r>
          </a:p>
          <a:p>
            <a:pPr lvl="0"/>
            <a:r>
              <a:rPr lang="en-US" sz="3200" dirty="0"/>
              <a:t>No matter how careful the design and engineering, there is always the possibility that leachate from a landfill will contaminate underlying and adjacent waterways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The EPA estimates that virtually all landfills in the United States have had some leaching. </a:t>
            </a:r>
          </a:p>
          <a:p>
            <a:pPr lvl="0"/>
            <a:r>
              <a:rPr lang="en-US" sz="3200" dirty="0"/>
              <a:t>Even after a landfill is closed, the potential to harm adjacent waterways remains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Anaerobic decomposition generates methane and carbon dioxide—both greenhouse gases—as well as other gaseous compounds. The methane also creates an explosion hazard.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5839015"/>
      </p:ext>
    </p:extLst>
  </p:cSld>
  <p:clrMapOvr>
    <a:masterClrMapping/>
  </p:clrMapOvr>
  <p:transition xmlns:p14="http://schemas.microsoft.com/office/powerpoint/2010/main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Incineration is another way to treat waste materials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Incineration</a:t>
            </a:r>
            <a:r>
              <a:rPr lang="en-US" sz="3200" dirty="0"/>
              <a:t> </a:t>
            </a:r>
            <a:r>
              <a:rPr lang="en-US" sz="3200" dirty="0" smtClean="0"/>
              <a:t> The </a:t>
            </a:r>
            <a:r>
              <a:rPr lang="en-US" sz="3200" dirty="0"/>
              <a:t>process of burning </a:t>
            </a:r>
            <a:r>
              <a:rPr lang="en-US" sz="3200" dirty="0" smtClean="0"/>
              <a:t>waste materials </a:t>
            </a:r>
            <a:r>
              <a:rPr lang="en-US" sz="3200" dirty="0"/>
              <a:t>to reduce volume and mass, </a:t>
            </a:r>
            <a:r>
              <a:rPr lang="en-US" sz="3200" dirty="0" smtClean="0"/>
              <a:t>sometimes to </a:t>
            </a:r>
            <a:r>
              <a:rPr lang="en-US" sz="3200" dirty="0"/>
              <a:t>generate electricity or heat.</a:t>
            </a:r>
          </a:p>
          <a:p>
            <a:r>
              <a:rPr lang="en-US" sz="3200" b="1" dirty="0"/>
              <a:t>Ash </a:t>
            </a:r>
            <a:r>
              <a:rPr lang="en-US" sz="3200" dirty="0" smtClean="0"/>
              <a:t> The </a:t>
            </a:r>
            <a:r>
              <a:rPr lang="en-US" sz="3200" dirty="0"/>
              <a:t>residual nonorganic material that </a:t>
            </a:r>
            <a:r>
              <a:rPr lang="en-US" sz="3200" dirty="0" smtClean="0"/>
              <a:t>does not </a:t>
            </a:r>
            <a:r>
              <a:rPr lang="en-US" sz="3200" dirty="0"/>
              <a:t>combust during incineration.</a:t>
            </a:r>
          </a:p>
          <a:p>
            <a:r>
              <a:rPr lang="en-US" sz="3200" b="1" dirty="0"/>
              <a:t>Bottom ash </a:t>
            </a:r>
            <a:r>
              <a:rPr lang="en-US" sz="3200" b="1" dirty="0" smtClean="0"/>
              <a:t> </a:t>
            </a:r>
            <a:r>
              <a:rPr lang="en-US" sz="3200" dirty="0" smtClean="0"/>
              <a:t>Residue </a:t>
            </a:r>
            <a:r>
              <a:rPr lang="en-US" sz="3200" dirty="0"/>
              <a:t>collected at the bottom </a:t>
            </a:r>
            <a:r>
              <a:rPr lang="en-US" sz="3200" dirty="0" smtClean="0"/>
              <a:t>of the </a:t>
            </a:r>
            <a:r>
              <a:rPr lang="en-US" sz="3200" dirty="0"/>
              <a:t>combustion chamber in a furnace.</a:t>
            </a:r>
          </a:p>
          <a:p>
            <a:r>
              <a:rPr lang="en-US" sz="3200" b="1" dirty="0"/>
              <a:t>Fly ash 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residue collected from the </a:t>
            </a:r>
            <a:r>
              <a:rPr lang="en-US" sz="3200" dirty="0" smtClean="0"/>
              <a:t>chimney or </a:t>
            </a:r>
            <a:r>
              <a:rPr lang="en-US" sz="3200" dirty="0"/>
              <a:t>exhaust pipe of a furnace</a:t>
            </a:r>
            <a:r>
              <a:rPr lang="en-US" sz="3200" dirty="0" smtClean="0"/>
              <a:t>.</a:t>
            </a:r>
          </a:p>
          <a:p>
            <a:r>
              <a:rPr lang="en-US" sz="3200" b="1" dirty="0"/>
              <a:t>Waste-to-energy 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system in which </a:t>
            </a:r>
            <a:r>
              <a:rPr lang="en-US" sz="3200" dirty="0" smtClean="0"/>
              <a:t>heat generated </a:t>
            </a:r>
            <a:r>
              <a:rPr lang="en-US" sz="3200" dirty="0"/>
              <a:t>by incineration is used as an </a:t>
            </a:r>
            <a:r>
              <a:rPr lang="en-US" sz="3200" dirty="0" smtClean="0"/>
              <a:t>energy source </a:t>
            </a:r>
            <a:r>
              <a:rPr lang="en-US" sz="3200" dirty="0"/>
              <a:t>rather than released into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740603683"/>
      </p:ext>
    </p:extLst>
  </p:cSld>
  <p:clrMapOvr>
    <a:masterClrMapping/>
  </p:clrMapOvr>
  <p:transition xmlns:p14="http://schemas.microsoft.com/office/powerpoint/2010/main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Incineration Basics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87649"/>
            <a:ext cx="7619197" cy="64508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35778" y="8038521"/>
            <a:ext cx="117640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municipal mass-burn waste-to-energy incinerator.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In this plant, MSW is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combusted and the exhaust is filtered. Remaining ash is disposed of in a landfill. The resulting heat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energy 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used to make steam, which turns a generator that generates electricity in the same manner as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was illustrated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Figure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34.7.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9714484"/>
      </p:ext>
    </p:extLst>
  </p:cSld>
  <p:clrMapOvr>
    <a:masterClrMapping/>
  </p:clrMapOvr>
  <p:transition xmlns:p14="http://schemas.microsoft.com/office/powerpoint/2010/main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Environmental Consequences of Incineration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3200" dirty="0"/>
              <a:t>Tipping fees are higher at incinerators than at landfills</a:t>
            </a:r>
            <a:r>
              <a:rPr lang="en-US" sz="3200" dirty="0" smtClean="0"/>
              <a:t>.</a:t>
            </a:r>
            <a:r>
              <a:rPr lang="en-US" sz="3200" dirty="0"/>
              <a:t> </a:t>
            </a:r>
          </a:p>
          <a:p>
            <a:pPr lvl="0"/>
            <a:r>
              <a:rPr lang="en-US" sz="3200" dirty="0"/>
              <a:t>An incinerator may release air pollutants from the incomplete combustion of plastics and metals</a:t>
            </a:r>
            <a:r>
              <a:rPr lang="en-US" sz="3200" dirty="0" smtClean="0"/>
              <a:t>.</a:t>
            </a:r>
            <a:r>
              <a:rPr lang="en-US" sz="3200" dirty="0"/>
              <a:t> </a:t>
            </a:r>
          </a:p>
          <a:p>
            <a:pPr lvl="0"/>
            <a:r>
              <a:rPr lang="en-US" sz="3200" dirty="0"/>
              <a:t>Incinerators produce ash that is more concentrated and more toxic than the original MSW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Incinerator ash that is deemed toxic must be disposed of in a special landfill for toxic materials.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6519464"/>
      </p:ext>
    </p:extLst>
  </p:cSld>
  <p:clrMapOvr>
    <a:masterClrMapping/>
  </p:clrMapOvr>
  <p:transition xmlns:p14="http://schemas.microsoft.com/office/powerpoint/2010/main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54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Hazardous </a:t>
            </a:r>
            <a:r>
              <a:rPr lang="en-US" dirty="0"/>
              <a:t>Waste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614" y="2705100"/>
            <a:ext cx="10934186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define </a:t>
            </a:r>
            <a:r>
              <a:rPr lang="en-US" dirty="0"/>
              <a:t>hazardous waste and discuss the issues involved in handling it.</a:t>
            </a:r>
          </a:p>
          <a:p>
            <a:r>
              <a:rPr lang="en-US" dirty="0" smtClean="0"/>
              <a:t>describe </a:t>
            </a:r>
            <a:r>
              <a:rPr lang="en-US" dirty="0"/>
              <a:t>regulations and legislation regarding hazardous waste.</a:t>
            </a:r>
          </a:p>
        </p:txBody>
      </p:sp>
    </p:spTree>
    <p:extLst>
      <p:ext uri="{BB962C8B-B14F-4D97-AF65-F5344CB8AC3E}">
        <p14:creationId xmlns:p14="http://schemas.microsoft.com/office/powerpoint/2010/main" val="169468130"/>
      </p:ext>
    </p:extLst>
  </p:cSld>
  <p:clrMapOvr>
    <a:masterClrMapping/>
  </p:clrMapOvr>
  <p:transition xmlns:p14="http://schemas.microsoft.com/office/powerpoint/2010/main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Hazardous waste requires proper handling and disposal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Hazardous waste</a:t>
            </a:r>
            <a:r>
              <a:rPr lang="en-US" dirty="0"/>
              <a:t> </a:t>
            </a:r>
            <a:r>
              <a:rPr lang="en-US" dirty="0" smtClean="0"/>
              <a:t> Liquid</a:t>
            </a:r>
            <a:r>
              <a:rPr lang="en-US" dirty="0"/>
              <a:t>, solid, gaseous, </a:t>
            </a:r>
            <a:r>
              <a:rPr lang="en-US" dirty="0" smtClean="0"/>
              <a:t>or sludge </a:t>
            </a:r>
            <a:r>
              <a:rPr lang="en-US" dirty="0"/>
              <a:t>waste material that is harmful to </a:t>
            </a:r>
            <a:r>
              <a:rPr lang="en-US" dirty="0" smtClean="0"/>
              <a:t>humans or </a:t>
            </a:r>
            <a:r>
              <a:rPr lang="en-US" dirty="0"/>
              <a:t>ecosystems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Collection sites for hazardous waste must be staffed with specially trained personnel. </a:t>
            </a:r>
          </a:p>
          <a:p>
            <a:pPr lvl="0"/>
            <a:r>
              <a:rPr lang="en-US" dirty="0"/>
              <a:t>Hazardous waste must be treated before disposal.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281894"/>
      </p:ext>
    </p:extLst>
  </p:cSld>
  <p:clrMapOvr>
    <a:masterClrMapping/>
  </p:clrMapOvr>
  <p:transition xmlns:p14="http://schemas.microsoft.com/office/powerpoint/2010/main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Legislation oversees and regulates the treatment of hazardous waste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number of laws and acts specifically cover hazardous </a:t>
            </a:r>
            <a:r>
              <a:rPr lang="en-US" dirty="0" smtClean="0"/>
              <a:t>waste</a:t>
            </a:r>
            <a:r>
              <a:rPr lang="en-US" dirty="0"/>
              <a:t>:</a:t>
            </a:r>
          </a:p>
          <a:p>
            <a:r>
              <a:rPr lang="en-US" dirty="0"/>
              <a:t>Resource Conservation and Recovery Act (RCRA</a:t>
            </a:r>
            <a:r>
              <a:rPr lang="en-US" dirty="0" smtClean="0"/>
              <a:t>) was </a:t>
            </a:r>
            <a:r>
              <a:rPr lang="en-US" dirty="0"/>
              <a:t>designed to reduce or eliminate hazardous waste.  Also know as “cradle-to-grave” tracking</a:t>
            </a:r>
            <a:r>
              <a:rPr lang="en-US" dirty="0" smtClean="0"/>
              <a:t>.</a:t>
            </a:r>
            <a:r>
              <a:rPr lang="en-US" dirty="0"/>
              <a:t> </a:t>
            </a:r>
            <a:r>
              <a:rPr lang="en-US" dirty="0" smtClean="0"/>
              <a:t>RCRA </a:t>
            </a:r>
            <a:r>
              <a:rPr lang="en-US" dirty="0"/>
              <a:t>ensures that hazardous waste is tracked and properly disposed of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368092"/>
      </p:ext>
    </p:extLst>
  </p:cSld>
  <p:clrMapOvr>
    <a:masterClrMapping/>
  </p:clrMapOvr>
  <p:transition xmlns:p14="http://schemas.microsoft.com/office/powerpoint/2010/main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Humans generate waste that other organisms cannot use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Waste</a:t>
            </a:r>
            <a:r>
              <a:rPr lang="en-US" dirty="0"/>
              <a:t> </a:t>
            </a:r>
            <a:r>
              <a:rPr lang="en-US" dirty="0" smtClean="0"/>
              <a:t> Material </a:t>
            </a:r>
            <a:r>
              <a:rPr lang="en-US" dirty="0"/>
              <a:t>outputs from a system that are </a:t>
            </a:r>
            <a:r>
              <a:rPr lang="en-US" dirty="0" smtClean="0"/>
              <a:t>not useful </a:t>
            </a:r>
            <a:r>
              <a:rPr lang="en-US" dirty="0"/>
              <a:t>or consumed</a:t>
            </a:r>
            <a:r>
              <a:rPr lang="en-US" dirty="0" smtClean="0"/>
              <a:t>.</a:t>
            </a:r>
          </a:p>
          <a:p>
            <a:r>
              <a:rPr lang="en-US" b="1" dirty="0"/>
              <a:t>Municipal solid waste (MSW) </a:t>
            </a:r>
            <a:r>
              <a:rPr lang="en-US" b="1" dirty="0" smtClean="0"/>
              <a:t> </a:t>
            </a:r>
            <a:r>
              <a:rPr lang="en-US" dirty="0" smtClean="0"/>
              <a:t>Refuse collected by </a:t>
            </a:r>
            <a:r>
              <a:rPr lang="en-US" dirty="0"/>
              <a:t>municipalities from households, </a:t>
            </a:r>
            <a:r>
              <a:rPr lang="en-US" dirty="0" smtClean="0"/>
              <a:t>small businesses</a:t>
            </a:r>
            <a:r>
              <a:rPr lang="en-US" dirty="0"/>
              <a:t>, and institutions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Waste can be viewed as a system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487998"/>
      </p:ext>
    </p:extLst>
  </p:cSld>
  <p:clrMapOvr>
    <a:masterClrMapping/>
  </p:clrMapOvr>
  <p:transition xmlns:p14="http://schemas.microsoft.com/office/powerpoint/2010/main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Regulation and Oversight of Handling Hazardous Waste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Superfund Act  </a:t>
            </a:r>
            <a:r>
              <a:rPr lang="en-US" dirty="0" smtClean="0"/>
              <a:t>The common name for the Comprehensive Environmental Response, Compensation, and Liability Act (CERCLA); a 1980 U.S. federal act that imposes a tax on the chemical and petroleum industries, funds the cleanup of abandoned and </a:t>
            </a:r>
            <a:r>
              <a:rPr lang="en-US" dirty="0" err="1" smtClean="0"/>
              <a:t>nonoperating</a:t>
            </a:r>
            <a:r>
              <a:rPr lang="en-US" dirty="0" smtClean="0"/>
              <a:t> hazardous waste sites, and authorizes the federal government to respond directly to the release or threatened release of substances that may pose a threat to human health or the environment.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829385"/>
      </p:ext>
    </p:extLst>
  </p:cSld>
  <p:clrMapOvr>
    <a:masterClrMapping/>
  </p:clrMapOvr>
  <p:transition xmlns:p14="http://schemas.microsoft.com/office/powerpoint/2010/main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Legislation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56600"/>
            <a:ext cx="10464800" cy="5840413"/>
          </a:xfrm>
        </p:spPr>
        <p:txBody>
          <a:bodyPr/>
          <a:lstStyle/>
          <a:p>
            <a:r>
              <a:rPr lang="en-US" b="1" dirty="0"/>
              <a:t>Brownfields</a:t>
            </a:r>
            <a:r>
              <a:rPr lang="en-US" dirty="0"/>
              <a:t> </a:t>
            </a:r>
            <a:r>
              <a:rPr lang="en-US" dirty="0" smtClean="0"/>
              <a:t> Contaminated </a:t>
            </a:r>
            <a:r>
              <a:rPr lang="en-US" dirty="0"/>
              <a:t>industrial </a:t>
            </a:r>
            <a:r>
              <a:rPr lang="en-US" dirty="0" smtClean="0"/>
              <a:t>or commercial </a:t>
            </a:r>
            <a:r>
              <a:rPr lang="en-US" dirty="0"/>
              <a:t>sites that may require </a:t>
            </a:r>
            <a:r>
              <a:rPr lang="en-US" dirty="0" smtClean="0"/>
              <a:t>environmental cleanup </a:t>
            </a:r>
            <a:r>
              <a:rPr lang="en-US" dirty="0"/>
              <a:t>before they can be redeveloped </a:t>
            </a:r>
            <a:r>
              <a:rPr lang="en-US" dirty="0" smtClean="0"/>
              <a:t>or expanded.</a:t>
            </a:r>
          </a:p>
          <a:p>
            <a:pPr lvl="0"/>
            <a:r>
              <a:rPr lang="en-US" dirty="0"/>
              <a:t>Examples of Brownfields include old factories, industrial areas and waterfronts, dry cleaners, gas stations, landfills, and rail yards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The brownfields legislation lacks legal liability controls to compel polluters to rehabilitate their properties.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668142"/>
      </p:ext>
    </p:extLst>
  </p:cSld>
  <p:clrMapOvr>
    <a:masterClrMapping/>
  </p:clrMapOvr>
  <p:transition xmlns:p14="http://schemas.microsoft.com/office/powerpoint/2010/main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55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New </a:t>
            </a:r>
            <a:r>
              <a:rPr lang="en-US" dirty="0"/>
              <a:t>Ways to Think About Solid Waste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0062" y="2705100"/>
            <a:ext cx="10754738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purpose of life-cycle analysis.</a:t>
            </a:r>
          </a:p>
          <a:p>
            <a:r>
              <a:rPr lang="en-US" dirty="0" smtClean="0"/>
              <a:t>describe </a:t>
            </a:r>
            <a:r>
              <a:rPr lang="en-US" dirty="0"/>
              <a:t>alternative ways to handle waste and waste generation.</a:t>
            </a:r>
          </a:p>
        </p:txBody>
      </p:sp>
    </p:spTree>
    <p:extLst>
      <p:ext uri="{BB962C8B-B14F-4D97-AF65-F5344CB8AC3E}">
        <p14:creationId xmlns:p14="http://schemas.microsoft.com/office/powerpoint/2010/main" val="2503641055"/>
      </p:ext>
    </p:extLst>
  </p:cSld>
  <p:clrMapOvr>
    <a:masterClrMapping/>
  </p:clrMapOvr>
  <p:transition xmlns:p14="http://schemas.microsoft.com/office/powerpoint/2010/main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24092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Life-cycle analysis considers materials used and released throughout the lifetime of a product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89479"/>
            <a:ext cx="10464800" cy="5840413"/>
          </a:xfrm>
        </p:spPr>
        <p:txBody>
          <a:bodyPr/>
          <a:lstStyle/>
          <a:p>
            <a:r>
              <a:rPr lang="en-US" b="1" dirty="0"/>
              <a:t>Life-cycle analysis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systems tool that looks at </a:t>
            </a:r>
            <a:r>
              <a:rPr lang="en-US" dirty="0" smtClean="0"/>
              <a:t>the materials </a:t>
            </a:r>
            <a:r>
              <a:rPr lang="en-US" dirty="0"/>
              <a:t>used and released throughout the lifetime of </a:t>
            </a:r>
            <a:r>
              <a:rPr lang="en-US" dirty="0" smtClean="0"/>
              <a:t>a product</a:t>
            </a:r>
            <a:r>
              <a:rPr lang="en-US" dirty="0"/>
              <a:t>—from the procurement of raw </a:t>
            </a:r>
            <a:r>
              <a:rPr lang="en-US" dirty="0" smtClean="0"/>
              <a:t>materials through </a:t>
            </a:r>
            <a:r>
              <a:rPr lang="en-US" dirty="0"/>
              <a:t>their manufacture, use, and disposal. </a:t>
            </a:r>
            <a:r>
              <a:rPr lang="en-US" i="1" dirty="0" smtClean="0"/>
              <a:t>Also known </a:t>
            </a:r>
            <a:r>
              <a:rPr lang="en-US" i="1" dirty="0"/>
              <a:t>as </a:t>
            </a:r>
            <a:r>
              <a:rPr lang="en-US" b="1" dirty="0"/>
              <a:t>Cradle-to-grave analysis</a:t>
            </a:r>
            <a:r>
              <a:rPr lang="en-US" b="1" dirty="0" smtClean="0"/>
              <a:t>.</a:t>
            </a:r>
          </a:p>
          <a:p>
            <a:pPr lvl="0"/>
            <a:r>
              <a:rPr lang="en-US" dirty="0"/>
              <a:t>Although life-cycle analysis may not be able to determine absolute environmental impact, it can be very helpful in assessing </a:t>
            </a:r>
            <a:r>
              <a:rPr lang="en-US" dirty="0" smtClean="0"/>
              <a:t>other considerations</a:t>
            </a:r>
            <a:r>
              <a:rPr lang="en-US" dirty="0"/>
              <a:t>, especially those related to economics and energy use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902923"/>
      </p:ext>
    </p:extLst>
  </p:cSld>
  <p:clrMapOvr>
    <a:masterClrMapping/>
  </p:clrMapOvr>
  <p:transition xmlns:p14="http://schemas.microsoft.com/office/powerpoint/2010/main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Integrated waste management is a more holistic approach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-233968"/>
            <a:ext cx="10464800" cy="5840413"/>
          </a:xfrm>
        </p:spPr>
        <p:txBody>
          <a:bodyPr/>
          <a:lstStyle/>
          <a:p>
            <a:r>
              <a:rPr lang="en-US" sz="2400" b="1" dirty="0"/>
              <a:t>Integrated waste management </a:t>
            </a:r>
            <a:r>
              <a:rPr lang="en-US" sz="2400" b="1" dirty="0" smtClean="0"/>
              <a:t> </a:t>
            </a:r>
            <a:r>
              <a:rPr lang="en-US" sz="2400" dirty="0" smtClean="0"/>
              <a:t>An approach to </a:t>
            </a:r>
            <a:r>
              <a:rPr lang="en-US" sz="2400" dirty="0"/>
              <a:t>waste disposal that employs several </a:t>
            </a:r>
            <a:r>
              <a:rPr lang="en-US" sz="2400" dirty="0" smtClean="0"/>
              <a:t>waste reduction</a:t>
            </a:r>
            <a:r>
              <a:rPr lang="en-US" sz="2400" dirty="0"/>
              <a:t>, management, and disposal strategies </a:t>
            </a:r>
            <a:r>
              <a:rPr lang="en-US" sz="2400" dirty="0" smtClean="0"/>
              <a:t>in order </a:t>
            </a:r>
            <a:r>
              <a:rPr lang="en-US" sz="2400" dirty="0"/>
              <a:t>to reduce the environmental impact of MSW.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48" y="3398324"/>
            <a:ext cx="11333752" cy="40359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864" y="7434246"/>
            <a:ext cx="11078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holistic approach to waste management.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Depending on the kind of waste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geographic location, reducing waste can take much less time and money than disposing of it.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Horizontal arrows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indicate the waste stream from manufacture to disposal and curved arrows indicate ways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which waste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can either be reduced or removed from the stream, thereby reducing the amount of waste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incinerated or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placed in landfills.</a:t>
            </a:r>
          </a:p>
        </p:txBody>
      </p:sp>
    </p:spTree>
    <p:extLst>
      <p:ext uri="{BB962C8B-B14F-4D97-AF65-F5344CB8AC3E}">
        <p14:creationId xmlns:p14="http://schemas.microsoft.com/office/powerpoint/2010/main" val="1782072652"/>
      </p:ext>
    </p:extLst>
  </p:cSld>
  <p:clrMapOvr>
    <a:masterClrMapping/>
  </p:clrMapOvr>
  <p:transition xmlns:p14="http://schemas.microsoft.com/office/powerpoint/2010/main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Waste as a System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2551"/>
            <a:ext cx="13004800" cy="49058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7784538"/>
            <a:ext cx="1245622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solid waste system.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Waste 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 component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a human-dominated system in which products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are manufactured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used, and eventually disposed of (arrows are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not proportional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). At least some of the waste of this system may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become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input of another system.</a:t>
            </a:r>
          </a:p>
        </p:txBody>
      </p:sp>
    </p:spTree>
    <p:extLst>
      <p:ext uri="{BB962C8B-B14F-4D97-AF65-F5344CB8AC3E}">
        <p14:creationId xmlns:p14="http://schemas.microsoft.com/office/powerpoint/2010/main" val="3449360275"/>
      </p:ext>
    </p:extLst>
  </p:cSld>
  <p:clrMapOvr>
    <a:masterClrMapping/>
  </p:clrMapOvr>
  <p:transition xmlns:p14="http://schemas.microsoft.com/office/powerpoint/2010/main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75" y="-388501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The Throw-</a:t>
            </a:r>
            <a:r>
              <a:rPr lang="en-US" dirty="0"/>
              <a:t>A</a:t>
            </a:r>
            <a:r>
              <a:rPr lang="en-US" dirty="0" smtClean="0"/>
              <a:t>way Society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6" y="1557031"/>
            <a:ext cx="9408918" cy="68845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3450" y="8534985"/>
            <a:ext cx="1122192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Municipal solid waste generation in the United States, 1960–2011.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Total MSW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generation and per capita MSW generation had been increasing from 1960 through 2008. They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have recently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started to decrease. </a:t>
            </a:r>
          </a:p>
        </p:txBody>
      </p:sp>
    </p:spTree>
    <p:extLst>
      <p:ext uri="{BB962C8B-B14F-4D97-AF65-F5344CB8AC3E}">
        <p14:creationId xmlns:p14="http://schemas.microsoft.com/office/powerpoint/2010/main" val="3783862454"/>
      </p:ext>
    </p:extLst>
  </p:cSld>
  <p:clrMapOvr>
    <a:masterClrMapping/>
  </p:clrMapOvr>
  <p:transition xmlns:p14="http://schemas.microsoft.com/office/powerpoint/2010/main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solid waste stream contains materials from many sources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Waste stream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flow of solid waste that </a:t>
            </a:r>
            <a:r>
              <a:rPr lang="en-US" dirty="0" smtClean="0"/>
              <a:t>is recycled</a:t>
            </a:r>
            <a:r>
              <a:rPr lang="en-US" dirty="0"/>
              <a:t>, incinerated, placed in a solid </a:t>
            </a:r>
            <a:r>
              <a:rPr lang="en-US" dirty="0" smtClean="0"/>
              <a:t>waste landfill</a:t>
            </a:r>
            <a:r>
              <a:rPr lang="en-US" dirty="0"/>
              <a:t>, or disposed of in another way.</a:t>
            </a:r>
          </a:p>
        </p:txBody>
      </p:sp>
    </p:spTree>
    <p:extLst>
      <p:ext uri="{BB962C8B-B14F-4D97-AF65-F5344CB8AC3E}">
        <p14:creationId xmlns:p14="http://schemas.microsoft.com/office/powerpoint/2010/main" val="35596738"/>
      </p:ext>
    </p:extLst>
  </p:cSld>
  <p:clrMapOvr>
    <a:masterClrMapping/>
  </p:clrMapOvr>
  <p:transition xmlns:p14="http://schemas.microsoft.com/office/powerpoint/2010/main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Composition of Municipal Solid Waste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70" y="2705101"/>
            <a:ext cx="7898969" cy="629678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68148" y="2689373"/>
            <a:ext cx="4312174" cy="71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Composition and sources of municipal solid waste (MSW) in the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United States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The composition, by weight, of MSW in the United States in 2011 before recycling. Paper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food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yard waste make up more than half of the MSW by weight. (b) The breakdown of the material that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recovered and the material that is discarded. Paper makes up more than half of the material that is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recovered. Food and yard waste make up almost one-third of material that is discarded. </a:t>
            </a:r>
          </a:p>
        </p:txBody>
      </p:sp>
    </p:spTree>
    <p:extLst>
      <p:ext uri="{BB962C8B-B14F-4D97-AF65-F5344CB8AC3E}">
        <p14:creationId xmlns:p14="http://schemas.microsoft.com/office/powerpoint/2010/main" val="3929667623"/>
      </p:ext>
    </p:extLst>
  </p:cSld>
  <p:clrMapOvr>
    <a:masterClrMapping/>
  </p:clrMapOvr>
  <p:transition xmlns:p14="http://schemas.microsoft.com/office/powerpoint/2010/main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E-Waste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Electronic waste, including televisions, computers, portable music players, and cell phones accounts for roughly 2 percent of the waste stream but its effect is greater than this amount indicates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E-waste contains toxic metals such as mercury and cadmium which can leach out of landfills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Even when </a:t>
            </a:r>
            <a:r>
              <a:rPr lang="en-US" dirty="0" smtClean="0"/>
              <a:t>e-</a:t>
            </a:r>
            <a:r>
              <a:rPr lang="en-US" dirty="0"/>
              <a:t>waste is sent to be recycled, it is not always done so properly.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052542"/>
      </p:ext>
    </p:extLst>
  </p:cSld>
  <p:clrMapOvr>
    <a:masterClrMapping/>
  </p:clrMapOvr>
  <p:transition xmlns:p14="http://schemas.microsoft.com/office/powerpoint/2010/main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52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Three </a:t>
            </a:r>
            <a:r>
              <a:rPr lang="en-US" dirty="0" err="1"/>
              <a:t>Rs</a:t>
            </a:r>
            <a:r>
              <a:rPr lang="en-US" dirty="0"/>
              <a:t> and Composting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129" y="2594656"/>
            <a:ext cx="10865167" cy="584041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describe </a:t>
            </a:r>
            <a:r>
              <a:rPr lang="en-US" dirty="0"/>
              <a:t>the three </a:t>
            </a:r>
            <a:r>
              <a:rPr lang="en-US" dirty="0" err="1"/>
              <a:t>Rs</a:t>
            </a:r>
            <a:r>
              <a:rPr lang="en-US" dirty="0"/>
              <a:t>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process and benefits of composting.</a:t>
            </a:r>
          </a:p>
        </p:txBody>
      </p:sp>
    </p:spTree>
    <p:extLst>
      <p:ext uri="{BB962C8B-B14F-4D97-AF65-F5344CB8AC3E}">
        <p14:creationId xmlns:p14="http://schemas.microsoft.com/office/powerpoint/2010/main" val="679901801"/>
      </p:ext>
    </p:extLst>
  </p:cSld>
  <p:clrMapOvr>
    <a:masterClrMapping/>
  </p:clrMapOvr>
  <p:transition xmlns:p14="http://schemas.microsoft.com/office/powerpoint/2010/main"/>
</p:sld>
</file>

<file path=ppt/theme/theme1.xml><?xml version="1.0" encoding="utf-8"?>
<a:theme xmlns:a="http://schemas.openxmlformats.org/drawingml/2006/main" name="PPT_BASIC FORMAT_STYLE._Green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FORMAT_STYLE._Green_BACKGROUNDppt.thmx</Template>
  <TotalTime>114</TotalTime>
  <Words>1944</Words>
  <Application>Microsoft Macintosh PowerPoint</Application>
  <PresentationFormat>Custom</PresentationFormat>
  <Paragraphs>128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PPT_BASIC FORMAT_STYLE._Green_BACKGROUNDppt</vt:lpstr>
      <vt:lpstr>Title &amp; Bullets</vt:lpstr>
      <vt:lpstr>PowerPoint Presentation</vt:lpstr>
      <vt:lpstr>  Module 51   Only Humans Generate Waste </vt:lpstr>
      <vt:lpstr>Humans generate waste that other organisms cannot use </vt:lpstr>
      <vt:lpstr>Waste as a System</vt:lpstr>
      <vt:lpstr>The Throw-Away Society</vt:lpstr>
      <vt:lpstr>The solid waste stream contains materials from many sources </vt:lpstr>
      <vt:lpstr>Composition of Municipal Solid Waste </vt:lpstr>
      <vt:lpstr>E-Waste </vt:lpstr>
      <vt:lpstr>Module 52   The Three Rs and Composting </vt:lpstr>
      <vt:lpstr>The three Rs divert materials from the waste stream </vt:lpstr>
      <vt:lpstr>Reduce </vt:lpstr>
      <vt:lpstr>Reuse </vt:lpstr>
      <vt:lpstr>Recycle </vt:lpstr>
      <vt:lpstr>Recycle</vt:lpstr>
      <vt:lpstr>Recycle</vt:lpstr>
      <vt:lpstr>Composting is becoming more popular </vt:lpstr>
      <vt:lpstr>Composting </vt:lpstr>
      <vt:lpstr>Module 53   Landfills and Incineration </vt:lpstr>
      <vt:lpstr>  Landfills are the primary destination for MSW </vt:lpstr>
      <vt:lpstr>Landfill Basics </vt:lpstr>
      <vt:lpstr>Landfill Basics</vt:lpstr>
      <vt:lpstr>Choosing a Site for a Sanitary Landfill </vt:lpstr>
      <vt:lpstr>Environmental Consequences of Landfills </vt:lpstr>
      <vt:lpstr>Incineration is another way to treat waste materials </vt:lpstr>
      <vt:lpstr>Incineration Basics </vt:lpstr>
      <vt:lpstr>Environmental Consequences of Incineration </vt:lpstr>
      <vt:lpstr>Module 54  Hazardous Waste </vt:lpstr>
      <vt:lpstr>Hazardous waste requires proper handling and disposal</vt:lpstr>
      <vt:lpstr>Legislation oversees and regulates the treatment of hazardous waste </vt:lpstr>
      <vt:lpstr>Regulation and Oversight of Handling Hazardous Waste</vt:lpstr>
      <vt:lpstr>Legislation </vt:lpstr>
      <vt:lpstr>  Module 55   New Ways to Think About Solid Waste </vt:lpstr>
      <vt:lpstr>Life-cycle analysis considers materials used and released throughout the lifetime of a product   </vt:lpstr>
      <vt:lpstr>Integrated waste management is a more holistic approach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Jeffrey Dowling</cp:lastModifiedBy>
  <cp:revision>20</cp:revision>
  <dcterms:created xsi:type="dcterms:W3CDTF">2015-05-14T04:21:50Z</dcterms:created>
  <dcterms:modified xsi:type="dcterms:W3CDTF">2015-06-02T21:40:23Z</dcterms:modified>
</cp:coreProperties>
</file>